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1525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64062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050259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29261659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009737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622102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161042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9741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965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003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420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2394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0353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4400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4310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2927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302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509A250-FF31-4206-8172-F9D3106AACB1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533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51964" y="468828"/>
            <a:ext cx="8112613" cy="455141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1016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Condensed" panose="020B0502040204020203" pitchFamily="34" charset="0"/>
              </a:rPr>
              <a:t>«Алые паруса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774854"/>
            <a:ext cx="6143212" cy="86142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Литературный альманах</a:t>
            </a:r>
          </a:p>
          <a:p>
            <a:r>
              <a:rPr lang="ru-RU" dirty="0" smtClean="0"/>
              <a:t>8</a:t>
            </a:r>
            <a:r>
              <a:rPr lang="ru-RU" dirty="0"/>
              <a:t> </a:t>
            </a:r>
            <a:r>
              <a:rPr lang="ru-RU" dirty="0" smtClean="0"/>
              <a:t>«а» класс.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2897" y="696398"/>
            <a:ext cx="5803503" cy="580350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70910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2271" y="55052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Зима в произведениях русских писателей.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99093" y="1290407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1238" y="797608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Александр </a:t>
            </a:r>
            <a:r>
              <a:rPr lang="ru-RU" sz="1200" dirty="0" smtClean="0"/>
              <a:t>Пушкин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813" y="2073800"/>
            <a:ext cx="2681331" cy="261897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54760" y="1074607"/>
            <a:ext cx="6096000" cy="57477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dirty="0"/>
              <a:t>Зимнее утро</a:t>
            </a:r>
          </a:p>
          <a:p>
            <a:r>
              <a:rPr lang="ru-RU" sz="1050" dirty="0"/>
              <a:t>Мороз и солнце; день чудесный!</a:t>
            </a:r>
          </a:p>
          <a:p>
            <a:r>
              <a:rPr lang="ru-RU" sz="1050" dirty="0"/>
              <a:t>Еще ты дремлешь, друг прелестный —</a:t>
            </a:r>
          </a:p>
          <a:p>
            <a:r>
              <a:rPr lang="ru-RU" sz="1050" dirty="0"/>
              <a:t>Пора, красавица, проснись:</a:t>
            </a:r>
          </a:p>
          <a:p>
            <a:r>
              <a:rPr lang="ru-RU" sz="1050" dirty="0"/>
              <a:t>Открой сомкнуты негой взоры</a:t>
            </a:r>
          </a:p>
          <a:p>
            <a:r>
              <a:rPr lang="ru-RU" sz="1050" dirty="0"/>
              <a:t>Навстречу северной Авроры,</a:t>
            </a:r>
          </a:p>
          <a:p>
            <a:r>
              <a:rPr lang="ru-RU" sz="1050" dirty="0"/>
              <a:t>Звездою севера явись!</a:t>
            </a:r>
          </a:p>
          <a:p>
            <a:endParaRPr lang="ru-RU" sz="1050" dirty="0"/>
          </a:p>
          <a:p>
            <a:r>
              <a:rPr lang="ru-RU" sz="1050" dirty="0"/>
              <a:t>Вечор, ты помнишь, вьюга злилась,</a:t>
            </a:r>
          </a:p>
          <a:p>
            <a:r>
              <a:rPr lang="ru-RU" sz="1050" dirty="0"/>
              <a:t>На мутном небе мгла носилась;</a:t>
            </a:r>
          </a:p>
          <a:p>
            <a:r>
              <a:rPr lang="ru-RU" sz="1050" dirty="0"/>
              <a:t>Луна, как бледное пятно,</a:t>
            </a:r>
          </a:p>
          <a:p>
            <a:r>
              <a:rPr lang="ru-RU" sz="1050" dirty="0"/>
              <a:t>Сквозь тучи мрачные желтела,</a:t>
            </a:r>
          </a:p>
          <a:p>
            <a:r>
              <a:rPr lang="ru-RU" sz="1050" dirty="0"/>
              <a:t>И ты печальная сидела —</a:t>
            </a:r>
          </a:p>
          <a:p>
            <a:r>
              <a:rPr lang="ru-RU" sz="1050" dirty="0"/>
              <a:t>А нынче… погляди в окно:</a:t>
            </a:r>
          </a:p>
          <a:p>
            <a:endParaRPr lang="ru-RU" sz="1050" dirty="0"/>
          </a:p>
          <a:p>
            <a:r>
              <a:rPr lang="ru-RU" sz="1050" dirty="0"/>
              <a:t>Под голубыми небесами</a:t>
            </a:r>
          </a:p>
          <a:p>
            <a:r>
              <a:rPr lang="ru-RU" sz="1050" dirty="0"/>
              <a:t>Великолепными коврами,</a:t>
            </a:r>
          </a:p>
          <a:p>
            <a:r>
              <a:rPr lang="ru-RU" sz="1050" dirty="0"/>
              <a:t>Блестя на солнце, снег лежит;</a:t>
            </a:r>
          </a:p>
          <a:p>
            <a:r>
              <a:rPr lang="ru-RU" sz="1050" dirty="0"/>
              <a:t>Прозрачный лес один чернеет,</a:t>
            </a:r>
          </a:p>
          <a:p>
            <a:r>
              <a:rPr lang="ru-RU" sz="1050" dirty="0"/>
              <a:t>И ель сквозь иней зеленеет,</a:t>
            </a:r>
          </a:p>
          <a:p>
            <a:r>
              <a:rPr lang="ru-RU" sz="1050" dirty="0"/>
              <a:t>И речка подо льдом блестит.</a:t>
            </a:r>
          </a:p>
          <a:p>
            <a:endParaRPr lang="ru-RU" sz="1050" dirty="0"/>
          </a:p>
          <a:p>
            <a:r>
              <a:rPr lang="ru-RU" sz="1050" dirty="0"/>
              <a:t>Вся комната янтарным блеском</a:t>
            </a:r>
          </a:p>
          <a:p>
            <a:r>
              <a:rPr lang="ru-RU" sz="1050" dirty="0"/>
              <a:t>Озарена. Веселым треском</a:t>
            </a:r>
          </a:p>
          <a:p>
            <a:r>
              <a:rPr lang="ru-RU" sz="1050" dirty="0"/>
              <a:t>Трещит затопленная печь.</a:t>
            </a:r>
          </a:p>
          <a:p>
            <a:r>
              <a:rPr lang="ru-RU" sz="1050" dirty="0"/>
              <a:t>Приятно думать у лежанки.</a:t>
            </a:r>
          </a:p>
          <a:p>
            <a:r>
              <a:rPr lang="ru-RU" sz="1050" dirty="0"/>
              <a:t>Но знаешь: не велеть ли в санки</a:t>
            </a:r>
          </a:p>
          <a:p>
            <a:r>
              <a:rPr lang="ru-RU" sz="1050" dirty="0"/>
              <a:t>Кобылку бурую </a:t>
            </a:r>
            <a:r>
              <a:rPr lang="ru-RU" sz="1050" dirty="0" err="1"/>
              <a:t>запречь</a:t>
            </a:r>
            <a:r>
              <a:rPr lang="ru-RU" sz="1050" dirty="0"/>
              <a:t>?</a:t>
            </a:r>
          </a:p>
          <a:p>
            <a:endParaRPr lang="ru-RU" sz="1050" dirty="0"/>
          </a:p>
          <a:p>
            <a:r>
              <a:rPr lang="ru-RU" sz="1050" dirty="0"/>
              <a:t>Скользя по утреннему снегу,</a:t>
            </a:r>
          </a:p>
          <a:p>
            <a:r>
              <a:rPr lang="ru-RU" sz="1050" dirty="0"/>
              <a:t>Друг милый, предадимся бегу</a:t>
            </a:r>
          </a:p>
          <a:p>
            <a:r>
              <a:rPr lang="ru-RU" sz="1050" dirty="0"/>
              <a:t>Нетерпеливого коня</a:t>
            </a:r>
          </a:p>
          <a:p>
            <a:r>
              <a:rPr lang="ru-RU" sz="1050" dirty="0"/>
              <a:t>И навестим поля пустые,</a:t>
            </a:r>
          </a:p>
          <a:p>
            <a:r>
              <a:rPr lang="ru-RU" sz="1050" dirty="0"/>
              <a:t>Леса, недавно столь густые,</a:t>
            </a:r>
          </a:p>
          <a:p>
            <a:r>
              <a:rPr lang="ru-RU" sz="1050" dirty="0"/>
              <a:t>И берег, милый для меня.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064616" y="1290407"/>
            <a:ext cx="6096000" cy="418576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Федор Тютчев</a:t>
            </a:r>
          </a:p>
          <a:p>
            <a:r>
              <a:rPr lang="ru-RU" sz="1400" dirty="0"/>
              <a:t>Чародейкою зимою…</a:t>
            </a:r>
          </a:p>
          <a:p>
            <a:r>
              <a:rPr lang="ru-RU" sz="1400" dirty="0"/>
              <a:t>Чародейкою Зимою</a:t>
            </a:r>
          </a:p>
          <a:p>
            <a:r>
              <a:rPr lang="ru-RU" sz="1400" dirty="0"/>
              <a:t>Околдован, лес стоит —</a:t>
            </a:r>
          </a:p>
          <a:p>
            <a:r>
              <a:rPr lang="ru-RU" sz="1400" dirty="0"/>
              <a:t>И под снежной </a:t>
            </a:r>
            <a:r>
              <a:rPr lang="ru-RU" sz="1400" dirty="0" err="1"/>
              <a:t>бахромою</a:t>
            </a:r>
            <a:r>
              <a:rPr lang="ru-RU" sz="1400" dirty="0"/>
              <a:t>,</a:t>
            </a:r>
          </a:p>
          <a:p>
            <a:r>
              <a:rPr lang="ru-RU" sz="1400" dirty="0"/>
              <a:t>Неподвижною, немою,</a:t>
            </a:r>
          </a:p>
          <a:p>
            <a:r>
              <a:rPr lang="ru-RU" sz="1400" dirty="0"/>
              <a:t>Чудной жизнью он блестит.</a:t>
            </a:r>
          </a:p>
          <a:p>
            <a:endParaRPr lang="ru-RU" sz="1400" dirty="0"/>
          </a:p>
          <a:p>
            <a:r>
              <a:rPr lang="ru-RU" sz="1400" dirty="0"/>
              <a:t>И стоит он, околдован, —</a:t>
            </a:r>
          </a:p>
          <a:p>
            <a:r>
              <a:rPr lang="ru-RU" sz="1400" dirty="0"/>
              <a:t>Не мертвец и не живой —</a:t>
            </a:r>
          </a:p>
          <a:p>
            <a:r>
              <a:rPr lang="ru-RU" sz="1400" dirty="0"/>
              <a:t>Сном волшебным очарован,</a:t>
            </a:r>
          </a:p>
          <a:p>
            <a:r>
              <a:rPr lang="ru-RU" sz="1400" dirty="0"/>
              <a:t>Весь опутан, весь окован</a:t>
            </a:r>
          </a:p>
          <a:p>
            <a:r>
              <a:rPr lang="ru-RU" sz="1400" dirty="0"/>
              <a:t>Легкой цепью пуховой…</a:t>
            </a:r>
          </a:p>
          <a:p>
            <a:endParaRPr lang="ru-RU" sz="1400" dirty="0"/>
          </a:p>
          <a:p>
            <a:r>
              <a:rPr lang="ru-RU" sz="1400" dirty="0"/>
              <a:t>Солнце зимнее ли </a:t>
            </a:r>
            <a:r>
              <a:rPr lang="ru-RU" sz="1400" dirty="0" err="1"/>
              <a:t>мещет</a:t>
            </a:r>
            <a:endParaRPr lang="ru-RU" sz="1400" dirty="0"/>
          </a:p>
          <a:p>
            <a:r>
              <a:rPr lang="ru-RU" sz="1400" dirty="0"/>
              <a:t>На него свой луч косой —</a:t>
            </a:r>
          </a:p>
          <a:p>
            <a:r>
              <a:rPr lang="ru-RU" sz="1400" dirty="0"/>
              <a:t>В нем ничто не затрепещет,</a:t>
            </a:r>
          </a:p>
          <a:p>
            <a:r>
              <a:rPr lang="ru-RU" sz="1400" dirty="0"/>
              <a:t>Он весь вспыхнет и заблещет</a:t>
            </a:r>
          </a:p>
          <a:p>
            <a:r>
              <a:rPr lang="ru-RU" sz="1400" dirty="0"/>
              <a:t>Ослепительной красой.</a:t>
            </a:r>
          </a:p>
        </p:txBody>
      </p:sp>
    </p:spTree>
    <p:extLst>
      <p:ext uri="{BB962C8B-B14F-4D97-AF65-F5344CB8AC3E}">
        <p14:creationId xmlns:p14="http://schemas.microsoft.com/office/powerpoint/2010/main" xmlns="" val="2358141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200" y="158516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latin typeface="Arial Black" panose="020B0A04020102020204" pitchFamily="34" charset="0"/>
              </a:rPr>
              <a:t>Автор </a:t>
            </a:r>
            <a:r>
              <a:rPr lang="ru-RU" i="1" dirty="0">
                <a:latin typeface="Arial Black" panose="020B0A04020102020204" pitchFamily="34" charset="0"/>
              </a:rPr>
              <a:t>публикации: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учитель русского языка и литературы МБОУ СОШ им. Героя Советского Союза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А.М.Селютина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с.Михайловского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РСО-Алания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Томаева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Т.Т.</a:t>
            </a: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Описание материала: данный материал является образцом представления учащимся школьных литературных альманахов с целью привлечения учащихся к внеурочной деятельности.</a:t>
            </a: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Цель мероприятия: привлечение учащихся к сотрудничеству в литературном альманахе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ru-RU" i="1" dirty="0">
                <a:latin typeface="Arial Black" panose="020B0A04020102020204" pitchFamily="34" charset="0"/>
              </a:rPr>
              <a:t>Задачи: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•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познакомить учащихся с лексическим значением слова «альманах»;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•развивать творческие способности детей;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•Воспитывать интерес к литературе, литературному творчеству.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52575" y="318344"/>
            <a:ext cx="9467850" cy="461665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ru-RU" sz="2400" dirty="0"/>
              <a:t>ПРЕЗЕНТАЦИЯ ШКОЛЬНОГО ЛИТЕРАТУРНОГО </a:t>
            </a:r>
            <a:r>
              <a:rPr lang="ru-RU" sz="2400" dirty="0" smtClean="0"/>
              <a:t>АЛЬМАНАХА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761943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00475" y="616207"/>
            <a:ext cx="6096000" cy="461665"/>
          </a:xfrm>
          <a:prstGeom prst="rect">
            <a:avLst/>
          </a:prstGeom>
          <a:effectLst>
            <a:reflection blurRad="76200" endPos="74000" dir="5400000" sy="-100000" algn="bl" rotWithShape="0"/>
          </a:effectLst>
        </p:spPr>
        <p:txBody>
          <a:bodyPr>
            <a:spAutoFit/>
          </a:bodyPr>
          <a:lstStyle/>
          <a:p>
            <a:r>
              <a:rPr lang="ru-RU" sz="2400" dirty="0" smtClean="0">
                <a:latin typeface="Arial Black" panose="020B0A04020102020204" pitchFamily="34" charset="0"/>
              </a:rPr>
              <a:t>Члены редколлегии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2974" y="2121232"/>
            <a:ext cx="70580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Редактор: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Дряева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 Кристина</a:t>
            </a: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Заместитель главного редактора: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Биганова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 Лаура </a:t>
            </a: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Ответственный секретарь: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Кердикоев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 Георгий</a:t>
            </a: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Журналист: Плиев Борис</a:t>
            </a: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Художник: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Маргиева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 Камилла</a:t>
            </a: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Фотограф: Хомутова Надежда </a:t>
            </a: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Корректор: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Цахоева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 Диана</a:t>
            </a:r>
          </a:p>
          <a:p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Презентр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: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Лаук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 Герман</a:t>
            </a:r>
          </a:p>
          <a:p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86426" y="5501492"/>
            <a:ext cx="6419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Главный редактор и научный руководитель </a:t>
            </a:r>
            <a:r>
              <a:rPr lang="ru-RU" sz="1600" dirty="0" err="1" smtClean="0"/>
              <a:t>Томаева</a:t>
            </a:r>
            <a:r>
              <a:rPr lang="ru-RU" sz="1600" dirty="0" smtClean="0"/>
              <a:t> Т.Т-учитель русского языка и литературы 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9261" y="1712579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7288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6075" y="652760"/>
            <a:ext cx="7581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 Black" panose="020B0A04020102020204" pitchFamily="34" charset="0"/>
              </a:rPr>
              <a:t>Жизнь и творчество автора произведения</a:t>
            </a:r>
            <a:endParaRPr lang="ru-RU" sz="2000" b="1" dirty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6949" y="4675628"/>
            <a:ext cx="8562975" cy="15696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В рубрике «жизнь и творчество автора произведения» учащиеся помещают страницы жизни и творчества писателя, юбилею которого посвящается очередной номер альманаха.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88" y="1281470"/>
            <a:ext cx="2128838" cy="316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6651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68224" y="548759"/>
            <a:ext cx="5267789" cy="523220"/>
          </a:xfrm>
          <a:prstGeom prst="rect">
            <a:avLst/>
          </a:prstGeom>
          <a:effectLst>
            <a:reflection blurRad="76200" stA="52000" endA="300" endPos="66000" dir="5400000" sy="-100000" algn="bl" rotWithShape="0"/>
          </a:effectLst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Arial Black" panose="020B0A04020102020204" pitchFamily="34" charset="0"/>
              </a:rPr>
              <a:t>Чему учит произведение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68125" y="1539359"/>
            <a:ext cx="7866500" cy="83099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2400" dirty="0" smtClean="0"/>
              <a:t>В разделе «чему учит произведение» в центре внимания находится автор-юбиляр и одно из его произведений.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538" y="2837736"/>
            <a:ext cx="4271184" cy="2571750"/>
          </a:xfrm>
          <a:prstGeom prst="rect">
            <a:avLst/>
          </a:prstGeom>
          <a:effectLst>
            <a:reflection blurRad="50800" stA="52000" endA="300" endPos="3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3496" y="2837736"/>
            <a:ext cx="4328853" cy="2610474"/>
          </a:xfrm>
          <a:prstGeom prst="rect">
            <a:avLst/>
          </a:prstGeom>
          <a:effectLst>
            <a:reflection blurRad="76200" stA="67000" endPos="3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980359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5599" y="800785"/>
            <a:ext cx="7058025" cy="461665"/>
          </a:xfrm>
          <a:prstGeom prst="rect">
            <a:avLst/>
          </a:prstGeom>
          <a:effectLst>
            <a:reflection blurRad="101600" endPos="72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 Black" panose="020B0A04020102020204" pitchFamily="34" charset="0"/>
              </a:rPr>
              <a:t>Интересные факты из жизни автора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28948" y="1661751"/>
            <a:ext cx="62769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разделе «интересные факты из жизни автора» создатели журнала публикуют найденные ими интересные факты из жизни писателя-юбиляра.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3" y="3133450"/>
            <a:ext cx="2466977" cy="13876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9068" y="4767345"/>
            <a:ext cx="52768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У Валентина Катаева был младший брат, который тоже стал знаменитым писателем. Он взял себе псевдоним в честь отца, назвавшись Евгением Петровым, и это именно он подарил миру «Двенадцать стульев» и «Золотого телёнка».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6774" y="3033050"/>
            <a:ext cx="1333500" cy="148807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210425" y="4521124"/>
            <a:ext cx="45624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Согласно официальной версии, во время Гражданской войны Валентин Катаев сражался в рядах Красной армии. Однако, исторические свидетельства указывают на то, что он был добровольцем в армии белого генерала Деникина.</a:t>
            </a:r>
          </a:p>
        </p:txBody>
      </p:sp>
    </p:spTree>
    <p:extLst>
      <p:ext uri="{BB962C8B-B14F-4D97-AF65-F5344CB8AC3E}">
        <p14:creationId xmlns:p14="http://schemas.microsoft.com/office/powerpoint/2010/main" xmlns="" val="4126503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80236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32655" y="434022"/>
            <a:ext cx="3663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Отрывки из произведений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1359" y="1180642"/>
            <a:ext cx="7642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этом разделе размещены отрывки из некоторых произведений автора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6725" y="1951672"/>
            <a:ext cx="1151572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Как-то раз девочка Женя отправилась в магазин за баранками. По дороге домой она рассеянно смотрела по сторонам, считала ворон и не заметила, как дворняжка ловко стащила все её баранки</a:t>
            </a:r>
            <a:r>
              <a:rPr lang="ru-RU" sz="1400" dirty="0" smtClean="0"/>
              <a:t>. Заметив </a:t>
            </a:r>
            <a:r>
              <a:rPr lang="ru-RU" sz="1400" dirty="0"/>
              <a:t>пропажу, Женя очень рассердилась и бросилась вслед за собакой. Она её так и не догнала, и при этом заблудилась. Женя очень расстроилась, и её стала утешать добрая старушка. Она отвела девочку в сад и сказала, что у неё есть волшебный цветок – цветик-</a:t>
            </a:r>
            <a:r>
              <a:rPr lang="ru-RU" sz="1400" dirty="0" err="1"/>
              <a:t>семицветик</a:t>
            </a:r>
            <a:r>
              <a:rPr lang="ru-RU" sz="1400" dirty="0"/>
              <a:t>, способный выполнять любые желания. Достаточно лишь сорвать один из семи лепестков и произнести вслух волшебные слова</a:t>
            </a:r>
            <a:r>
              <a:rPr lang="ru-RU" sz="1400" dirty="0" smtClean="0"/>
              <a:t>. Девочка </a:t>
            </a:r>
            <a:r>
              <a:rPr lang="ru-RU" sz="1400" dirty="0"/>
              <a:t>очень обрадовалась подарку. Она загадала оказаться дома с баранками, и всё исполнилось в тот же миг. Женя хотела поставить волшебный цветок в вазочку, но опять засмотрелась на ворон и разбила вазу. Чтобы мама её не ругала, Женя сорвала еще один лепесток, и ваза стала целой</a:t>
            </a:r>
            <a:r>
              <a:rPr lang="ru-RU" sz="1400" dirty="0" smtClean="0"/>
              <a:t>. Женя </a:t>
            </a:r>
            <a:r>
              <a:rPr lang="ru-RU" sz="1400" dirty="0"/>
              <a:t>вышла поиграть во двор. Там мальчишки играли в увлекательную игру, представляя, будто они оказались на льдине в бушующем море. Мальчики не хотели брать Женю в игру, и тогда она загадал очутиться на северном полюсе. Девочка в лёгком летнем платьице оказалась в царстве льда, снега и вечного холода. А тут ещё и белые медведи вышли. Женя испугалась, сорвала лепесток и вновь очутилась в своём дворе</a:t>
            </a:r>
            <a:r>
              <a:rPr lang="ru-RU" sz="1400" dirty="0" smtClean="0"/>
              <a:t>. Женя </a:t>
            </a:r>
            <a:r>
              <a:rPr lang="ru-RU" sz="1400" dirty="0"/>
              <a:t>пошла играть в другой двор, где девочки играли с красивыми игрушками. Она загадала, чтобы все игрушки стали её, и тут же со всех сторон повалили куклы, игрушечные медведи и зайцы, запрыгали мячики. Женя испугалась, и сорвала ещё один лепесток, чтобы игрушки убирались по своим магазинам обратно. Она расстроилась: потратила почти все лепестки, а никакого удовольствия так и не получила. Тут Женя увидела на скамейке красивого мальчика. Она познакомилась с ним и предложила поиграть. Однако Витя не мог бегать и прыгать, потому что был хромой. Женя обрадовалась, что у неё сохранился последний лепесток для такого полезного дела. Она сорвала его и загадала самое верное желание – чтобы Витя был здоровым</a:t>
            </a:r>
            <a:r>
              <a:rPr lang="ru-RU" sz="1400" dirty="0" smtClean="0"/>
              <a:t>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181751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1634" y="28237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Книги о войне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64778" y="91154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Следующие страницы альманаха посвящены изображению войны и творчестве русских писателей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47" y="3204519"/>
            <a:ext cx="3530170" cy="21644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43633" y="3067574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Катаев В.-</a:t>
            </a:r>
            <a:r>
              <a:rPr lang="ru-RU" sz="1400" dirty="0"/>
              <a:t> </a:t>
            </a:r>
            <a:r>
              <a:rPr lang="ru-RU" sz="1400" dirty="0" smtClean="0"/>
              <a:t>«сын полка»</a:t>
            </a:r>
          </a:p>
          <a:p>
            <a:r>
              <a:rPr lang="ru-RU" sz="1400" dirty="0" smtClean="0"/>
              <a:t>Маленький мальчик Ваня Солнцев стал круглым сиротой в годы Отечественной войны. Голодным и озябшим нашли его ефрейтор и сержант, и усыновили целым полком, где он взрослеет и становится героем. С разницей в сорок лет были две успешные экранизации книги.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43633" y="4414836"/>
            <a:ext cx="8229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Артюхова Н.-</a:t>
            </a:r>
            <a:r>
              <a:rPr lang="ru-RU" sz="1400" dirty="0"/>
              <a:t> </a:t>
            </a:r>
            <a:r>
              <a:rPr lang="ru-RU" sz="1400" dirty="0" smtClean="0"/>
              <a:t>«Светлана»</a:t>
            </a:r>
          </a:p>
          <a:p>
            <a:r>
              <a:rPr lang="ru-RU" sz="1400" dirty="0" smtClean="0"/>
              <a:t>Одна из известных повестей Нины Артюховой 1955 года. Во время Отечественной войны потерявшая родителей девочка оказывается в детском доме. Она снова учится жить, радоваться, смеяться забыть все кошмары войны. Повесть о доброте, справедливости и чести.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084223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04085" y="567036"/>
            <a:ext cx="7120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«В творческой лаборатории учащихся мы пишем…» 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20994" y="114162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этой рубрике помещаются творческие работы учеников. Стихи, рассказы, эссе. Отзывы, рецензии на прочитанные произведения.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5461" y="2537568"/>
            <a:ext cx="10651524" cy="28623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200" dirty="0"/>
              <a:t>Отзыв на книгу «Сын полка»</a:t>
            </a:r>
          </a:p>
          <a:p>
            <a:r>
              <a:rPr lang="ru-RU" sz="1200" dirty="0"/>
              <a:t>Книга оставляет после себя много самых противоречивых впечатлений и чувств. С одной</a:t>
            </a:r>
          </a:p>
          <a:p>
            <a:r>
              <a:rPr lang="ru-RU" sz="1200" dirty="0"/>
              <a:t>стороны она светлая, наполненная надеждой, бесхитростными детскими радостями и</a:t>
            </a:r>
          </a:p>
          <a:p>
            <a:r>
              <a:rPr lang="ru-RU" sz="1200" dirty="0"/>
              <a:t>печалями. А с </a:t>
            </a:r>
            <a:r>
              <a:rPr lang="ru-RU" sz="1200" dirty="0" smtClean="0"/>
              <a:t>другой- </a:t>
            </a:r>
            <a:r>
              <a:rPr lang="ru-RU" sz="1200" dirty="0"/>
              <a:t>ужасами войны, которые показаны здесь без явного акцента </a:t>
            </a:r>
            <a:r>
              <a:rPr lang="ru-RU" sz="1200" dirty="0" smtClean="0"/>
              <a:t>и</a:t>
            </a:r>
            <a:r>
              <a:rPr lang="en-US" sz="1200" dirty="0" smtClean="0"/>
              <a:t> </a:t>
            </a:r>
            <a:r>
              <a:rPr lang="ru-RU" sz="1200" dirty="0"/>
              <a:t>д</a:t>
            </a:r>
            <a:r>
              <a:rPr lang="ru-RU" sz="1200" dirty="0" smtClean="0"/>
              <a:t>етализации</a:t>
            </a:r>
            <a:r>
              <a:rPr lang="ru-RU" sz="1200" dirty="0"/>
              <a:t>, иногда как-то мимоходом: вот был разведчик, вышел, </a:t>
            </a:r>
            <a:r>
              <a:rPr lang="ru-RU" sz="1200" dirty="0" smtClean="0"/>
              <a:t>не</a:t>
            </a:r>
            <a:r>
              <a:rPr lang="en-US" sz="1200" dirty="0" smtClean="0"/>
              <a:t> </a:t>
            </a:r>
            <a:r>
              <a:rPr lang="ru-RU" sz="1200" dirty="0" smtClean="0"/>
              <a:t>прощаясь</a:t>
            </a:r>
            <a:r>
              <a:rPr lang="ru-RU" sz="1200" dirty="0"/>
              <a:t>, </a:t>
            </a:r>
            <a:r>
              <a:rPr lang="ru-RU" sz="1200" dirty="0" smtClean="0"/>
              <a:t>как</a:t>
            </a:r>
            <a:r>
              <a:rPr lang="en-US" sz="1200" dirty="0" smtClean="0"/>
              <a:t> </a:t>
            </a:r>
            <a:r>
              <a:rPr lang="ru-RU" sz="1200" dirty="0" smtClean="0"/>
              <a:t>человек</a:t>
            </a:r>
            <a:r>
              <a:rPr lang="ru-RU" sz="1200" dirty="0"/>
              <a:t>, который собирался вернуться, </a:t>
            </a:r>
            <a:r>
              <a:rPr lang="ru-RU" sz="1200" dirty="0" smtClean="0"/>
              <a:t>не </a:t>
            </a:r>
            <a:r>
              <a:rPr lang="ru-RU" sz="1200" dirty="0"/>
              <a:t>вернулся, остались только не </a:t>
            </a:r>
            <a:r>
              <a:rPr lang="ru-RU" sz="1200" dirty="0" smtClean="0"/>
              <a:t>распечатанные</a:t>
            </a:r>
            <a:r>
              <a:rPr lang="en-US" sz="1200" dirty="0" smtClean="0"/>
              <a:t> </a:t>
            </a:r>
            <a:r>
              <a:rPr lang="ru-RU" sz="1200" dirty="0" smtClean="0"/>
              <a:t>письма</a:t>
            </a:r>
            <a:r>
              <a:rPr lang="ru-RU" sz="1200" dirty="0"/>
              <a:t>, а вот человек, потерявший всю семью </a:t>
            </a:r>
            <a:r>
              <a:rPr lang="ru-RU" sz="1200" dirty="0" smtClean="0"/>
              <a:t>в</a:t>
            </a:r>
            <a:r>
              <a:rPr lang="en-US" sz="1200" dirty="0" smtClean="0"/>
              <a:t> </a:t>
            </a:r>
            <a:r>
              <a:rPr lang="ru-RU" sz="1200" dirty="0" smtClean="0"/>
              <a:t>одно мгновение</a:t>
            </a:r>
            <a:r>
              <a:rPr lang="ru-RU" sz="1200" dirty="0"/>
              <a:t>, или отец", у которого </a:t>
            </a:r>
            <a:r>
              <a:rPr lang="ru-RU" sz="1200" dirty="0" smtClean="0"/>
              <a:t>на</a:t>
            </a:r>
            <a:r>
              <a:rPr lang="en-US" sz="1200" dirty="0" smtClean="0"/>
              <a:t> </a:t>
            </a:r>
            <a:r>
              <a:rPr lang="ru-RU" sz="1200" dirty="0" smtClean="0"/>
              <a:t>фронте </a:t>
            </a:r>
            <a:r>
              <a:rPr lang="ru-RU" sz="1200" dirty="0"/>
              <a:t>было три сына, один из них уже никогда не вернется. И зачастую автор </a:t>
            </a:r>
            <a:r>
              <a:rPr lang="ru-RU" sz="1200" dirty="0" smtClean="0"/>
              <a:t>показывает</a:t>
            </a:r>
            <a:endParaRPr lang="ru-RU" sz="1200" dirty="0"/>
          </a:p>
          <a:p>
            <a:r>
              <a:rPr lang="ru-RU" sz="1200" dirty="0"/>
              <a:t>не столько горе конкретного человека, сколько общую трагедию, ведь многие </a:t>
            </a:r>
            <a:r>
              <a:rPr lang="ru-RU" sz="1200" dirty="0" smtClean="0"/>
              <a:t>погибли, многие </a:t>
            </a:r>
            <a:r>
              <a:rPr lang="ru-RU" sz="1200" dirty="0"/>
              <a:t>лишились </a:t>
            </a:r>
            <a:r>
              <a:rPr lang="ru-RU" sz="1200" dirty="0" smtClean="0"/>
              <a:t>близких. Главный </a:t>
            </a:r>
            <a:r>
              <a:rPr lang="ru-RU" sz="1200" dirty="0"/>
              <a:t>герой истории -</a:t>
            </a:r>
            <a:r>
              <a:rPr lang="ru-RU" sz="1200" dirty="0" smtClean="0"/>
              <a:t>двенадцатилетний </a:t>
            </a:r>
            <a:r>
              <a:rPr lang="ru-RU" sz="1200" dirty="0"/>
              <a:t>Ваня Солнцев, которого война </a:t>
            </a:r>
            <a:r>
              <a:rPr lang="ru-RU" sz="1200" dirty="0" smtClean="0"/>
              <a:t>оставила круглым </a:t>
            </a:r>
            <a:r>
              <a:rPr lang="ru-RU" sz="1200" dirty="0"/>
              <a:t>сиротой. Возвращаться мальчику было некуда и не к кому, так что Ваня </a:t>
            </a:r>
            <a:r>
              <a:rPr lang="ru-RU" sz="1200" dirty="0" smtClean="0"/>
              <a:t>долго скитался </a:t>
            </a:r>
            <a:r>
              <a:rPr lang="ru-RU" sz="1200" dirty="0"/>
              <a:t>по лесу после побега от немцев, где на него и наткнулись советские </a:t>
            </a:r>
            <a:r>
              <a:rPr lang="ru-RU" sz="1200" dirty="0" smtClean="0"/>
              <a:t>разведчики, которые </a:t>
            </a:r>
            <a:r>
              <a:rPr lang="ru-RU" sz="1200" dirty="0"/>
              <a:t>взяли мальчика к себе. Несмотря на серьезную тему, повествование </a:t>
            </a:r>
            <a:r>
              <a:rPr lang="ru-RU" sz="1200" dirty="0" smtClean="0"/>
              <a:t>зачастую легкое</a:t>
            </a:r>
            <a:r>
              <a:rPr lang="ru-RU" sz="1200" dirty="0"/>
              <a:t>, автор не скупится на </a:t>
            </a:r>
            <a:r>
              <a:rPr lang="ru-RU" sz="1200" dirty="0" smtClean="0"/>
              <a:t>забавные </a:t>
            </a:r>
            <a:r>
              <a:rPr lang="ru-RU" sz="1200" dirty="0"/>
              <a:t>моменты, </a:t>
            </a:r>
            <a:r>
              <a:rPr lang="ru-RU" sz="1200" dirty="0" smtClean="0"/>
              <a:t>вызывающие </a:t>
            </a:r>
            <a:r>
              <a:rPr lang="ru-RU" sz="1200" dirty="0"/>
              <a:t>улыбку. Ваня </a:t>
            </a:r>
            <a:r>
              <a:rPr lang="ru-RU" sz="1200" dirty="0" smtClean="0"/>
              <a:t>настолько непосредственный</a:t>
            </a:r>
            <a:r>
              <a:rPr lang="ru-RU" sz="1200" dirty="0"/>
              <a:t>, сообразительный не по годам, упорный и самую малость наивный, </a:t>
            </a:r>
            <a:r>
              <a:rPr lang="ru-RU" sz="1200" dirty="0" smtClean="0"/>
              <a:t>то разведчики</a:t>
            </a:r>
            <a:r>
              <a:rPr lang="ru-RU" sz="1200" dirty="0"/>
              <a:t>, а потом и многие другие солдаты быстро привязались к нему. Так юный </a:t>
            </a:r>
            <a:r>
              <a:rPr lang="ru-RU" sz="1200" dirty="0" smtClean="0"/>
              <a:t>Ваня стал </a:t>
            </a:r>
            <a:r>
              <a:rPr lang="ru-RU" sz="1200" dirty="0"/>
              <a:t>сыном полка, обретя заботливую семью. Детям на войне, конечно, не место, и </a:t>
            </a:r>
            <a:r>
              <a:rPr lang="ru-RU" sz="1200" dirty="0" smtClean="0"/>
              <a:t>очень печально </a:t>
            </a:r>
            <a:r>
              <a:rPr lang="ru-RU" sz="1200" dirty="0"/>
              <a:t>читать и осознавать, сколько многих война лишила настоящего детства, </a:t>
            </a:r>
            <a:r>
              <a:rPr lang="ru-RU" sz="1200" dirty="0" smtClean="0"/>
              <a:t>ибо случай </a:t>
            </a:r>
            <a:r>
              <a:rPr lang="ru-RU" sz="1200" dirty="0"/>
              <a:t>Вани далеко </a:t>
            </a:r>
            <a:r>
              <a:rPr lang="ru-RU" sz="1200" dirty="0" smtClean="0"/>
              <a:t>не единственный. Понравилось</a:t>
            </a:r>
            <a:r>
              <a:rPr lang="ru-RU" sz="1200" dirty="0"/>
              <a:t>, что автор раскрывает не только судьбу главного героя, но и </a:t>
            </a:r>
            <a:r>
              <a:rPr lang="ru-RU" sz="1200" dirty="0" smtClean="0"/>
              <a:t>окружающих его </a:t>
            </a:r>
            <a:r>
              <a:rPr lang="ru-RU" sz="1200" dirty="0"/>
              <a:t>взрослых, у которых своя боль, </a:t>
            </a:r>
            <a:r>
              <a:rPr lang="ru-RU" sz="1200" dirty="0" smtClean="0"/>
              <a:t>свои незаживающие </a:t>
            </a:r>
            <a:r>
              <a:rPr lang="ru-RU" sz="1200" dirty="0"/>
              <a:t>раны, моменты счастья, </a:t>
            </a:r>
            <a:r>
              <a:rPr lang="ru-RU" sz="1200" dirty="0" smtClean="0"/>
              <a:t>надежды и </a:t>
            </a:r>
            <a:r>
              <a:rPr lang="ru-RU" sz="1200" dirty="0"/>
              <a:t>планы, которые так легко может перечеркнуть очередной </a:t>
            </a:r>
            <a:r>
              <a:rPr lang="ru-RU" sz="1200" dirty="0" smtClean="0"/>
              <a:t>бой. Финал </a:t>
            </a:r>
            <a:r>
              <a:rPr lang="ru-RU" sz="1200" dirty="0"/>
              <a:t>закономерный, даже ожидаемый, ведь война никого не щадит. Однако как же </a:t>
            </a:r>
            <a:r>
              <a:rPr lang="ru-RU" sz="1200" dirty="0" smtClean="0"/>
              <a:t>мне хотелось</a:t>
            </a:r>
            <a:r>
              <a:rPr lang="ru-RU" sz="1200" dirty="0"/>
              <a:t>, чтобы у хороших людей было всё хорошо, пускай вопреки </a:t>
            </a:r>
            <a:r>
              <a:rPr lang="ru-RU" sz="1200" dirty="0" smtClean="0"/>
              <a:t>обстоятельствам, вопреки </a:t>
            </a:r>
            <a:r>
              <a:rPr lang="ru-RU" sz="1200" dirty="0"/>
              <a:t>всему.</a:t>
            </a:r>
          </a:p>
        </p:txBody>
      </p:sp>
    </p:spTree>
    <p:extLst>
      <p:ext uri="{BB962C8B-B14F-4D97-AF65-F5344CB8AC3E}">
        <p14:creationId xmlns:p14="http://schemas.microsoft.com/office/powerpoint/2010/main" xmlns="" val="2680522278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495</TotalTime>
  <Words>1394</Words>
  <Application>Microsoft Office PowerPoint</Application>
  <PresentationFormat>Произвольный</PresentationFormat>
  <Paragraphs>102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Капля</vt:lpstr>
      <vt:lpstr>«Алые паруса»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«Алые паруса»</dc:title>
  <dc:creator>win7user</dc:creator>
  <cp:lastModifiedBy>Школа</cp:lastModifiedBy>
  <cp:revision>29</cp:revision>
  <dcterms:created xsi:type="dcterms:W3CDTF">2022-02-27T10:40:43Z</dcterms:created>
  <dcterms:modified xsi:type="dcterms:W3CDTF">2022-04-18T12:40:33Z</dcterms:modified>
</cp:coreProperties>
</file>